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4" r:id="rId9"/>
    <p:sldId id="272" r:id="rId10"/>
    <p:sldId id="263" r:id="rId11"/>
    <p:sldId id="265" r:id="rId12"/>
    <p:sldId id="267" r:id="rId13"/>
    <p:sldId id="268" r:id="rId14"/>
    <p:sldId id="269" r:id="rId15"/>
    <p:sldId id="266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кртич Пудеян" initials="МП" lastIdx="35" clrIdx="0">
    <p:extLst>
      <p:ext uri="{19B8F6BF-5375-455C-9EA6-DF929625EA0E}">
        <p15:presenceInfo xmlns:p15="http://schemas.microsoft.com/office/powerpoint/2012/main" userId="37ee764f9ae19b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4768" autoAdjust="0"/>
  </p:normalViewPr>
  <p:slideViewPr>
    <p:cSldViewPr snapToGrid="0">
      <p:cViewPr varScale="1">
        <p:scale>
          <a:sx n="106" d="100"/>
          <a:sy n="106" d="100"/>
        </p:scale>
        <p:origin x="103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30T19:18:40.296" idx="35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1:19:44.654" idx="4">
    <p:pos x="10" y="10"/>
    <p:text>Аналитик Big Data извлекает ценные данные из большого массива информации: отзывов, прогнозов, результатов исследований. Он помогает бизнесу принимать взвешенные решения: строить гипотезы, запускать продукты, улучшать процессы, планировать развитие.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1:21:35.542" idx="5">
    <p:pos x="10" y="146"/>
    <p:text>Дата-инженеры помогают аналитикам и дата саентистам своевременно получать качественные данные, на основании которых принимаются взвешенные бизнес-решения и создаются конкурентоспособные продукты с применением машинного обучения, аналитических систем, корпоративные хранилища.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  <p:cm authorId="1" dt="2021-03-21T21:21:59.937" idx="6">
    <p:pos x="10" y="282"/>
    <p:text>После курса вы сможете работать по специальностям:
Data Engineer
Инженер дата-центра
DWH-аналитик
Инженер пайплайнов данных для машинного обучения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  <p:cm authorId="1" dt="2021-03-21T21:23:17.163" idx="7">
    <p:pos x="10" y="418"/>
    <p:text>Бизнес-аналитик выявляет и оценивает потребности бизнеса, принимает решения по изменению IT-системы и существующих процессов. Системный аналитик формулирует требования к IT-системе и описывает задачи для разработчиков.
За год вы разберетесь в обоих направлениях аналитики и станете связующим звеном между заказчиком и командой разработки. Именно такие универсальные специалисты сегодня наиболее востребованы на рынке труда.
После учебы вы сможете работать по специальностям
Бизнес-аналитик
Системный аналитик
Аналитик бизнес-процессов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  <p:cm authorId="1" dt="2021-03-21T23:36:26.934" idx="31">
    <p:pos x="10" y="554"/>
    <p:text>Также SQL должен знать любой Back-end разработчик поточмучто  часто приходится извлекать данные из таблиц.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1:44:09.191" idx="8">
    <p:pos x="10" y="10"/>
    <p:text>https://info-comp.ru/database-normalization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1:44:59.836" idx="9">
    <p:pos x="10" y="146"/>
    <p:text>https://myrusakov.ru/databases-normal-forms.html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1:45:11.435" idx="10">
    <p:pos x="10" y="282"/>
    <p:text>https://habr.com/ru/post/254773/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1:51:51.722" idx="11">
    <p:pos x="10" y="418"/>
    <p:text>http://www.physics.altspu.ru/community/wiki/%D0%9D%D0%BE%D1%80%D0%BC%D0%B0%D0%BB%D1%8C%D0%BD%D0%B0%D1%8F%D0%A4%D0%BE%D1%80%D0%BC%D0%B0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1:51:58.043" idx="12">
    <p:pos x="10" y="554"/>
    <p:text>https://habr.com/ru/post/254773/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2:37:35.276" idx="14">
    <p:pos x="10" y="690"/>
    <p:text>Далле коллеги хотелось бы рассказать немного теори по базам данных, Скажем так , 3 месячный курс по базам данных  рассказать за 3 минуты. ибо считаю что любой разработчик SQL должен понимать 3 формы нормализации баз данныз.</p:text>
    <p:extLst mod="1"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2:45:16.028" idx="15">
    <p:pos x="10" y="826"/>
    <p:text>т.е. избыточность данных  это когда в таблицах хранится лишняя информаци что в свою очередь приводит  а - к увеличеню размера базы , б - приводит вк снижению производительности  и в - сложности обюновления  информации в базе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3:01:06.910" idx="21">
    <p:pos x="10" y="962"/>
    <p:text>Каждый  Атрибут таблимцы должен быть атамарным, т.е. содержать только одно значение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2:03:35.951" idx="13">
    <p:pos x="10" y="10"/>
    <p:text>https://info-comp.ru/database-normalization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2:47:52.808" idx="16">
    <p:pos x="10" y="146"/>
    <p:text>Давайте рассмотрим 3 формы нормализации на примерах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49:27.150" idx="17">
    <p:pos x="10" y="282"/>
    <p:text>Таблица находится в первой нормальной форме, если каждый её атрибут атомарен. Под выражением «атрибут атомарен» понимается, что атрибут может содержать только одно значение. Таким образом, не существует 1NF таблицы, в полях которых могут храниться списки значений. Для приведения таблицы к 1NF обычно требуется разбить таблицу на несколько отдельных таблиц.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9:31.611" idx="19">
    <p:pos x="10" y="418"/>
    <p:text>https://info-comp.ru/first-normal-form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9:39.337" idx="20">
    <p:pos x="10" y="554"/>
    <p:text>ячейка таблицы по реляционной теории должна хранить одно атомарное значение, не нужно записывать в ячейку какой-то список значений или составное значение. Также не нужно создавать строки, которые уже есть в таблице и хранить в столбце значения разных типов данных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2:03:35.951" idx="13">
    <p:pos x="10" y="10"/>
    <p:text>Таблица нах во 2 НФ если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2:47:52.808" idx="16">
    <p:pos x="10" y="146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49:27.150" idx="17">
    <p:pos x="10" y="282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7:20.434" idx="18">
    <p:pos x="10" y="418"/>
    <p:text>Чтобы база данных находилась во второй нормальной форме (2NF), необходимо чтобы ее таблицы удовлетворяли следующим требованиям:
Таблица должна находиться в первой нормальной форме
Таблица должна иметь ключ
Все неключевые столбцы таблицы должны зависеть от полного ключа (в случае если он составной)
Ключ – это столбец или набор столбцов, по которым гарантировано можно отличить строки друг от друга, т.е. ключ идентифицирует каждую строку таблицы. По ключу мы можем обратиться к конкретной строке данных в таблице.
Если ключ составной, т.е. состоит из нескольких столбцов, то все остальные неключевые столбцы должны зависеть от всего ключа, т.е. от всех столбцов в этом ключе. Если какой-то атрибут (столбец) зависит только от одного столбца в ключе, значит, база данных не находится во второй нормальной форме.
Иными словами, в таблице не должно быть данных, которые можно получить, зная только половину ключа, т.е. только один столбец из составного ключа.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2:03:35.951" idx="13">
    <p:pos x="10" y="10"/>
    <p:text>Таблица нах во 2 НФ если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2:47:52.808" idx="16">
    <p:pos x="10" y="146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49:27.150" idx="17">
    <p:pos x="10" y="282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7:20.434" idx="18">
    <p:pos x="10" y="418"/>
    <p:text>https://info-comp.ru/third-normal-form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7:27.092" idx="22">
    <p:pos x="10" y="554"/>
    <p:text>У нас есть таболи из неск поле на описан подрпаз значение относится к сущности подражделени и если у нас в таблице будет не 3 строк а 3млн. строк   то описание подражделение  будет  постоянно дублироваться  что  приведет к увелиению размера  таблици а она  в свою очередь к снижению прозводительности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8:00.353" idx="24">
    <p:pos x="10" y="690"/>
    <p:text>Это называется в чистом виде  избыточность , когла лишняя информация хранится в таблице и для этого мы одну широкую талицу разбиваем на 2  маленькие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9:04.877" idx="25">
    <p:pos x="10" y="826"/>
    <p:text>И у нас здесь идет связь между таблицами 1 ко многи т.е. подразделение может иметь несколько сотрудников.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2T16:16:55.189" idx="32">
    <p:pos x="10" y="962"/>
    <p:text>И эти 2 таблицы мы можем связывать их между  собой вединую  таблицу используя правила  комбинаторики и булевой алгебры   основаной на теории множеств.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2T16:18:24.739" idx="33">
    <p:pos x="10" y="1098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2T16:18:59.619" idx="34">
    <p:pos x="10" y="1234"/>
    <p:text>Для  этого исполь специальные команы вSQL называемые джойнам -  это споставление  2-ч таблиц по какому-либо полю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7:35" idx="23">
    <p:pos x="146" y="146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3:20:50.823" idx="26">
    <p:pos x="10" y="10"/>
    <p:text/>
    <p:extLst>
      <p:ext uri="{C676402C-5697-4E1C-873F-D02D1690AC5C}">
        <p15:threadingInfo xmlns:p15="http://schemas.microsoft.com/office/powerpoint/2012/main" timeZoneBias="-180"/>
      </p:ext>
    </p:extLst>
  </p:cm>
  <p:cm authorId="1" dt="2021-03-21T23:21:08.681" idx="27">
    <p:pos x="146" y="146"/>
    <p:text>Модель данных Chinook представляет собой магазин цифровых медиа, включая таблицы для исполнителей, альбомов, медиа-треков, счетов-фактур по продаже и клиентов.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3:23:56.554" idx="28">
    <p:pos x="10" y="10"/>
    <p:text>Все таблицы находтся в 3 нормально форме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3:33:41.736" idx="29">
    <p:pos x="10" y="146"/>
    <p:text>Рассказать про ключи про связи таблиц</p:text>
    <p:extLst>
      <p:ext uri="{C676402C-5697-4E1C-873F-D02D1690AC5C}">
        <p15:threadingInfo xmlns:p15="http://schemas.microsoft.com/office/powerpoint/2012/main" timeZoneBias="-180">
          <p15:parentCm authorId="1" idx="28"/>
        </p15:threadingInfo>
      </p:ext>
    </p:extLst>
  </p:cm>
  <p:cm authorId="1" dt="2021-03-21T23:33:43.252" idx="30">
    <p:pos x="146" y="146"/>
    <p:text>таблиц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C1B9E-D63F-4FB5-BD69-5427AA433509}" type="datetimeFigureOut">
              <a:rPr lang="ru-RU" smtClean="0"/>
              <a:t>04.04.2021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78571-E9CD-4FEB-9FF4-1E40390A5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73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1%D0%B0%D0%B7%D0%B0_%D0%B4%D0%B0%D0%BD%D0%BD%D1%8B%D1%85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 дорогие друзья. Спасибо что присоединились к нашему 3-х дневному вебинару.</a:t>
            </a:r>
          </a:p>
          <a:p>
            <a:r>
              <a:rPr lang="ru-RU" dirty="0"/>
              <a:t>Дата инжиниринг и базы данных это великолепное направление  в </a:t>
            </a:r>
            <a:r>
              <a:rPr lang="en-US" dirty="0"/>
              <a:t>IT</a:t>
            </a:r>
            <a:r>
              <a:rPr lang="ru-RU" dirty="0"/>
              <a:t>,которое является очень </a:t>
            </a:r>
            <a:r>
              <a:rPr lang="ru-RU" dirty="0" err="1"/>
              <a:t>востребованым</a:t>
            </a:r>
            <a:r>
              <a:rPr lang="ru-RU" dirty="0"/>
              <a:t> на  рынке в которую можно войти,  и даже получать </a:t>
            </a:r>
            <a:r>
              <a:rPr lang="ru-RU" dirty="0" err="1"/>
              <a:t>удовльствие</a:t>
            </a:r>
            <a:r>
              <a:rPr lang="ru-RU" dirty="0"/>
              <a:t> от профессии.</a:t>
            </a:r>
          </a:p>
          <a:p>
            <a:r>
              <a:rPr lang="ru-RU" dirty="0"/>
              <a:t>  Здесь мы  расскажем о замечательном языке </a:t>
            </a:r>
            <a:r>
              <a:rPr lang="en-US" dirty="0"/>
              <a:t>SQL. </a:t>
            </a:r>
            <a:r>
              <a:rPr lang="ru-RU" dirty="0"/>
              <a:t>Дадим представление  чем занимается </a:t>
            </a:r>
            <a:r>
              <a:rPr lang="en-US" dirty="0"/>
              <a:t>SQL </a:t>
            </a:r>
            <a:r>
              <a:rPr lang="ru-RU" dirty="0"/>
              <a:t>разработчики. Что  они делаю. И наша цель дать представление чем занимаются дата </a:t>
            </a:r>
            <a:r>
              <a:rPr lang="ru-RU" dirty="0" err="1"/>
              <a:t>инжинеры</a:t>
            </a:r>
            <a:r>
              <a:rPr lang="ru-RU" dirty="0"/>
              <a:t>  / </a:t>
            </a:r>
            <a:r>
              <a:rPr lang="ru-RU" dirty="0" err="1"/>
              <a:t>разработичи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Давайте поговорим  немного о формате проводимого вебинара: вебинар будет проводится 3 день. В 1 дне 1 треть первого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78571-E9CD-4FEB-9FF4-1E40390A593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486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err="1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Chinook</a:t>
            </a:r>
            <a:r>
              <a:rPr lang="ru-RU" b="1" dirty="0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Она взята из официального источника , но некоторые  сущности  и таблицы были изменены чтобы,  чтобы  адаптировать некоторые  задачи  на текущий  вебинар.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78571-E9CD-4FEB-9FF4-1E40390A593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891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78571-E9CD-4FEB-9FF4-1E40390A593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208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Т.е. по сути SQL основной способом работы пользователя с </a:t>
            </a:r>
            <a:r>
              <a:rPr lang="ru-R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База данных"/>
              </a:rPr>
              <a:t>базой данных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и позволял выполнять определенный набор операций: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создание в базе данных новой таблицы;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добавление в таблицу новых записей;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 записей;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удаление записей;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выборка записей из одной или нескольких таблиц (в соответствии с заданным условием);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изменение структур таблиц.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Язык SQL представляет собой набор  операторов, инструкций, вычисляемых функций. Которые мы сегодня рассмотрим.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78571-E9CD-4FEB-9FF4-1E40390A593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560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dirty="0"/>
              <a:t>. Если это небольшие компании то базы могут быть не большими </a:t>
            </a:r>
            <a:r>
              <a:rPr lang="en-US" dirty="0"/>
              <a:t>MS SQL MySQL  </a:t>
            </a:r>
            <a:r>
              <a:rPr lang="en-US" dirty="0" err="1"/>
              <a:t>MongoDb</a:t>
            </a:r>
            <a:r>
              <a:rPr lang="ru-RU" dirty="0"/>
              <a:t>. Если же это большие  кампании то они обычно уже используют полноценные корпоративные </a:t>
            </a:r>
            <a:r>
              <a:rPr lang="en-US" dirty="0"/>
              <a:t>ENTERPRISE</a:t>
            </a:r>
            <a:r>
              <a:rPr lang="ru-RU" dirty="0"/>
              <a:t> решения и </a:t>
            </a:r>
            <a:r>
              <a:rPr lang="en-US" dirty="0"/>
              <a:t>BIG Data </a:t>
            </a:r>
            <a:r>
              <a:rPr lang="ru-RU" dirty="0"/>
              <a:t>технологии. Такие </a:t>
            </a:r>
            <a:r>
              <a:rPr lang="en-US" dirty="0" err="1"/>
              <a:t>PostgerSQL</a:t>
            </a:r>
            <a:r>
              <a:rPr lang="en-US" dirty="0"/>
              <a:t> ORACLE Teradata </a:t>
            </a:r>
            <a:r>
              <a:rPr lang="ru-RU" dirty="0"/>
              <a:t>это уже действительно серьезные решения, которые </a:t>
            </a:r>
            <a:r>
              <a:rPr lang="ru-RU" dirty="0" err="1"/>
              <a:t>педоставляют</a:t>
            </a:r>
            <a:r>
              <a:rPr lang="ru-RU" dirty="0"/>
              <a:t>  </a:t>
            </a:r>
            <a:r>
              <a:rPr lang="ru-RU" dirty="0" err="1"/>
              <a:t>програмно</a:t>
            </a:r>
            <a:r>
              <a:rPr lang="ru-RU" dirty="0"/>
              <a:t> аппаратный комплекс, стоимость лицензии которых  начинается с цифры  с5 нолями причем НЕ рублей а другой  валюты доллары или евро Например насколько я знаю  в СБЕРБАНКЕ активно используются базы данных </a:t>
            </a:r>
            <a:r>
              <a:rPr lang="en-US" dirty="0"/>
              <a:t>ORACLE </a:t>
            </a:r>
            <a:r>
              <a:rPr lang="ru-RU" dirty="0"/>
              <a:t>и </a:t>
            </a:r>
            <a:r>
              <a:rPr lang="ru-RU" dirty="0" err="1"/>
              <a:t>Тередата</a:t>
            </a:r>
            <a:r>
              <a:rPr lang="ru-RU" dirty="0"/>
              <a:t>. Причем это не просто сервера  а огромные шкафы в ЦОД-ах и тоже стоят очень дорого . ЦОД - Центр обработки данных  </a:t>
            </a:r>
            <a:r>
              <a:rPr lang="ru-RU" dirty="0" err="1"/>
              <a:t>огрманые</a:t>
            </a:r>
            <a:r>
              <a:rPr lang="ru-RU" dirty="0"/>
              <a:t> комнаты серверные – в которых </a:t>
            </a:r>
            <a:r>
              <a:rPr lang="ru-RU" dirty="0" err="1"/>
              <a:t>устновлено</a:t>
            </a:r>
            <a:r>
              <a:rPr lang="ru-RU" dirty="0"/>
              <a:t>  супер дорогое  железо..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с большими данными открывает недоступные ранее возможности в самых разных областях – сейчас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широко используется в IT, маркетинге, банковском секторе, государственном управлении и сельском хозяйстве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r>
              <a:rPr lang="ru-RU" dirty="0"/>
              <a:t>	На самом деле применяются везде. В </a:t>
            </a:r>
            <a:r>
              <a:rPr lang="ru-RU" dirty="0" err="1"/>
              <a:t>медециние</a:t>
            </a:r>
            <a:r>
              <a:rPr lang="ru-RU" dirty="0"/>
              <a:t>  … в ритейл в любых  сферах  где речь идет большом потоке информации</a:t>
            </a:r>
          </a:p>
          <a:p>
            <a:endParaRPr lang="ru-RU" dirty="0"/>
          </a:p>
          <a:p>
            <a:r>
              <a:rPr lang="ru-RU" dirty="0"/>
              <a:t>	1) Самый простой пример который можем привести - Поисковые системы. Самый простой кейс. Мы все делаем запросы </a:t>
            </a:r>
            <a:r>
              <a:rPr lang="ru-RU" dirty="0" err="1"/>
              <a:t>поисковикоах</a:t>
            </a:r>
            <a:r>
              <a:rPr lang="ru-RU" dirty="0"/>
              <a:t>. Задаем запросы ищем инфо. на основе них. Вся информация накапливается а потом на основ </a:t>
            </a:r>
            <a:r>
              <a:rPr lang="ru-RU" dirty="0" err="1"/>
              <a:t>историия</a:t>
            </a:r>
            <a:r>
              <a:rPr lang="ru-RU" dirty="0"/>
              <a:t>  </a:t>
            </a:r>
            <a:r>
              <a:rPr lang="ru-RU" dirty="0" err="1"/>
              <a:t>запросов,накапливается</a:t>
            </a:r>
            <a:r>
              <a:rPr lang="ru-RU" dirty="0"/>
              <a:t> информация   насколько активно мы пользуемся теми или иными сайтами. И далее строится ранжирования  сайтов по релевантности..</a:t>
            </a:r>
          </a:p>
          <a:p>
            <a:r>
              <a:rPr lang="ru-RU" dirty="0"/>
              <a:t>Именно поэтому поисковики такие удобные и предлагают наиболее релевантные  результаты запросов.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2)Ритейл .  В ритейл собирается </a:t>
            </a:r>
            <a:r>
              <a:rPr lang="ru-RU" dirty="0" err="1"/>
              <a:t>инфыормация</a:t>
            </a:r>
            <a:r>
              <a:rPr lang="ru-RU" dirty="0"/>
              <a:t> о продажах разных категорий  товаров  и далее на основе них делаются скидки, увеличиваю Объемы продаж. Это тоже </a:t>
            </a:r>
            <a:r>
              <a:rPr lang="ru-RU" dirty="0" err="1"/>
              <a:t>просиходит</a:t>
            </a:r>
            <a:r>
              <a:rPr lang="ru-RU" dirty="0"/>
              <a:t> </a:t>
            </a:r>
            <a:r>
              <a:rPr lang="ru-RU" dirty="0" err="1"/>
              <a:t>благодара</a:t>
            </a:r>
            <a:r>
              <a:rPr lang="ru-RU" dirty="0"/>
              <a:t> аналитике больших объемов... И на основе них </a:t>
            </a:r>
            <a:r>
              <a:rPr lang="ru-RU" dirty="0" err="1"/>
              <a:t>делются</a:t>
            </a:r>
            <a:r>
              <a:rPr lang="ru-RU" dirty="0"/>
              <a:t> какие-то бизнес выводы. Или например улучшается качества обслуживания клиентов</a:t>
            </a:r>
          </a:p>
          <a:p>
            <a:r>
              <a:rPr lang="ru-RU" dirty="0"/>
              <a:t>	3)</a:t>
            </a:r>
            <a:r>
              <a:rPr lang="ru-RU" b="1" dirty="0"/>
              <a:t>Медицина</a:t>
            </a:r>
            <a:r>
              <a:rPr lang="ru-RU" dirty="0"/>
              <a:t>. Может собираться информация о заболеваниях пациентов. </a:t>
            </a:r>
            <a:r>
              <a:rPr lang="ru-RU" dirty="0" err="1"/>
              <a:t>Разлоичные</a:t>
            </a:r>
            <a:r>
              <a:rPr lang="ru-RU" dirty="0"/>
              <a:t> </a:t>
            </a:r>
            <a:r>
              <a:rPr lang="ru-RU" dirty="0" err="1"/>
              <a:t>Процендуры</a:t>
            </a:r>
            <a:r>
              <a:rPr lang="ru-RU" dirty="0"/>
              <a:t> и Лечении. И на основе нее могут разрабатываться  эффективные способы </a:t>
            </a:r>
            <a:r>
              <a:rPr lang="ru-RU" dirty="0" err="1"/>
              <a:t>личения</a:t>
            </a:r>
            <a:r>
              <a:rPr lang="ru-RU" dirty="0"/>
              <a:t>  пациентов</a:t>
            </a:r>
          </a:p>
          <a:p>
            <a:r>
              <a:rPr lang="ru-RU" dirty="0"/>
              <a:t>	4)</a:t>
            </a:r>
            <a:r>
              <a:rPr lang="ru-RU" b="1" dirty="0"/>
              <a:t>Телекоммуникациях</a:t>
            </a:r>
            <a:r>
              <a:rPr lang="ru-RU" dirty="0"/>
              <a:t> тоже  исп. </a:t>
            </a:r>
            <a:r>
              <a:rPr lang="en-US" dirty="0"/>
              <a:t>BD </a:t>
            </a:r>
            <a:r>
              <a:rPr lang="ru-RU" dirty="0" err="1"/>
              <a:t>технолиги</a:t>
            </a:r>
            <a:r>
              <a:rPr lang="ru-RU" dirty="0"/>
              <a:t>. Все  Абоненты пользуются на </a:t>
            </a:r>
            <a:r>
              <a:rPr lang="ru-RU" dirty="0" err="1"/>
              <a:t>самртфонах</a:t>
            </a:r>
            <a:r>
              <a:rPr lang="ru-RU" dirty="0"/>
              <a:t> услугами связи , смс , интернет, </a:t>
            </a:r>
            <a:r>
              <a:rPr lang="ru-RU" dirty="0" err="1"/>
              <a:t>месенджеры</a:t>
            </a:r>
            <a:r>
              <a:rPr lang="ru-RU" dirty="0"/>
              <a:t>. И операторы могут накапливать информацию  и потом на основе не </a:t>
            </a:r>
            <a:r>
              <a:rPr lang="ru-RU" dirty="0" err="1"/>
              <a:t>делать,например</a:t>
            </a:r>
            <a:r>
              <a:rPr lang="ru-RU" dirty="0"/>
              <a:t>, выводы о расширении 3G 4G сетей. Или  предлагать дополнительные услуги.</a:t>
            </a:r>
          </a:p>
          <a:p>
            <a:endParaRPr lang="ru-RU" dirty="0"/>
          </a:p>
          <a:p>
            <a:r>
              <a:rPr lang="ru-RU" dirty="0"/>
              <a:t>	5)</a:t>
            </a:r>
            <a:r>
              <a:rPr lang="ru-RU" b="1" dirty="0" err="1"/>
              <a:t>Баинки</a:t>
            </a:r>
            <a:r>
              <a:rPr lang="ru-RU" b="1" dirty="0"/>
              <a:t> , финансы</a:t>
            </a:r>
            <a:r>
              <a:rPr lang="ru-RU" dirty="0"/>
              <a:t>. В </a:t>
            </a:r>
            <a:r>
              <a:rPr lang="ru-RU" dirty="0" err="1"/>
              <a:t>банковоской</a:t>
            </a:r>
            <a:r>
              <a:rPr lang="ru-RU" dirty="0"/>
              <a:t> сфере активно используются </a:t>
            </a:r>
            <a:r>
              <a:rPr lang="ru-RU" dirty="0" err="1"/>
              <a:t>биг</a:t>
            </a:r>
            <a:r>
              <a:rPr lang="ru-RU" dirty="0"/>
              <a:t> дата технологии. Накапливаются большие объемы  данных по банковским транзакциям клиентов, денежные переводы. 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крупные банки для предотвращения краж денег с кредитных карт анализируют ежедневные траты клиентов. Если сравнивать активность пользователей, которые имеют сходные "финансовые привычки", то аномальные траты одного пользователя (крупное снятие с кредитной карты, снятие денег в другой стране) сразу говорят о том, что картой могли завладеть мошенники и ее необходимо заблокировать.</a:t>
            </a:r>
            <a:endParaRPr lang="ru-RU" dirty="0"/>
          </a:p>
          <a:p>
            <a:endParaRPr lang="ru-RU" dirty="0"/>
          </a:p>
          <a:p>
            <a:r>
              <a:rPr lang="ru-RU" dirty="0"/>
              <a:t> На основе больших объемов данных также может строиться банковский скоринг. Когда клиент хочет получить кредит или оформить ипотеку, банк на основе  </a:t>
            </a:r>
            <a:r>
              <a:rPr lang="ru-RU" dirty="0" err="1"/>
              <a:t>технолигий</a:t>
            </a:r>
            <a:r>
              <a:rPr lang="ru-RU" dirty="0"/>
              <a:t> больших объемов </a:t>
            </a:r>
            <a:r>
              <a:rPr lang="ru-RU" dirty="0" err="1"/>
              <a:t>обрабаытвает</a:t>
            </a:r>
            <a:r>
              <a:rPr lang="ru-RU" dirty="0"/>
              <a:t>  большое количество </a:t>
            </a:r>
            <a:r>
              <a:rPr lang="ru-RU" dirty="0" err="1"/>
              <a:t>параметро</a:t>
            </a:r>
            <a:r>
              <a:rPr lang="ru-RU" dirty="0"/>
              <a:t> для принятия </a:t>
            </a:r>
            <a:r>
              <a:rPr lang="ru-RU" dirty="0" err="1"/>
              <a:t>решиений</a:t>
            </a:r>
            <a:r>
              <a:rPr lang="ru-RU" dirty="0"/>
              <a:t>. И параметров довольно много , это кредитная  история  ,, и платежеспособность клина, объемы расходов на услуги мобильной </a:t>
            </a:r>
            <a:r>
              <a:rPr lang="ru-RU" dirty="0" err="1"/>
              <a:t>связ</a:t>
            </a:r>
            <a:r>
              <a:rPr lang="ru-RU" dirty="0"/>
              <a:t>. И </a:t>
            </a:r>
            <a:r>
              <a:rPr lang="ru-RU" dirty="0" err="1"/>
              <a:t>наснове</a:t>
            </a:r>
            <a:r>
              <a:rPr lang="ru-RU" dirty="0"/>
              <a:t> нее </a:t>
            </a:r>
            <a:r>
              <a:rPr lang="ru-RU" dirty="0" err="1"/>
              <a:t>выдет</a:t>
            </a:r>
            <a:r>
              <a:rPr lang="ru-RU" dirty="0"/>
              <a:t> решение.</a:t>
            </a:r>
          </a:p>
          <a:p>
            <a:r>
              <a:rPr lang="ru-RU" dirty="0"/>
              <a:t>	6) Далее Автомобильной </a:t>
            </a:r>
            <a:r>
              <a:rPr lang="ru-RU" dirty="0" err="1"/>
              <a:t>промшленносчти</a:t>
            </a:r>
            <a:r>
              <a:rPr lang="ru-RU" dirty="0"/>
              <a:t>. По этим данным можно провести анализ и провести оптимизацию производственного цикла и сократить расходы на выпуск продукции.  </a:t>
            </a:r>
          </a:p>
          <a:p>
            <a:r>
              <a:rPr lang="ru-RU" dirty="0"/>
              <a:t>	и много еще .</a:t>
            </a:r>
            <a:r>
              <a:rPr lang="ru-RU" dirty="0" err="1"/>
              <a:t>гд</a:t>
            </a:r>
            <a:endParaRPr lang="ru-RU" dirty="0"/>
          </a:p>
          <a:p>
            <a:r>
              <a:rPr lang="ru-RU" dirty="0"/>
              <a:t>	Также можно проводить </a:t>
            </a:r>
            <a:r>
              <a:rPr lang="ru-RU" dirty="0" err="1"/>
              <a:t>Предективный</a:t>
            </a:r>
            <a:r>
              <a:rPr lang="ru-RU" dirty="0"/>
              <a:t> анализ рынка .Модели поведения клиентов. Т.е. таком образом сфера </a:t>
            </a:r>
            <a:r>
              <a:rPr lang="ru-RU" dirty="0" err="1"/>
              <a:t>применгения</a:t>
            </a:r>
            <a:r>
              <a:rPr lang="ru-RU" dirty="0"/>
              <a:t>  </a:t>
            </a:r>
            <a:r>
              <a:rPr lang="en-US" dirty="0"/>
              <a:t>BD </a:t>
            </a:r>
            <a:r>
              <a:rPr lang="ru-RU" dirty="0"/>
              <a:t>технологий очень обширна. Это лишь малая часть где она применяется</a:t>
            </a:r>
          </a:p>
          <a:p>
            <a:r>
              <a:rPr lang="ru-RU" dirty="0"/>
              <a:t>		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0061-C314-4870-90BB-F7B91845A33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425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Это замечательная встраиваемая  БД  которая используется в моб приложения, Она небольшая и легко разворачиваемая. Ее можно развернуть на любой оси будь</a:t>
            </a:r>
            <a:r>
              <a:rPr lang="en-US" dirty="0"/>
              <a:t>-</a:t>
            </a:r>
            <a:r>
              <a:rPr lang="ru-RU" dirty="0"/>
              <a:t>то </a:t>
            </a:r>
            <a:r>
              <a:rPr lang="en-US" dirty="0"/>
              <a:t>MAC Windows </a:t>
            </a:r>
            <a:r>
              <a:rPr lang="ru-RU" dirty="0"/>
              <a:t>или </a:t>
            </a:r>
            <a:r>
              <a:rPr lang="en-US" dirty="0"/>
              <a:t>Linux</a:t>
            </a:r>
            <a:endParaRPr lang="ru-RU" dirty="0"/>
          </a:p>
          <a:p>
            <a:r>
              <a:rPr lang="ru-RU" dirty="0"/>
              <a:t>  и  содержит  необходимый боевой набор инструкций и команд для  работы языком </a:t>
            </a:r>
            <a:r>
              <a:rPr lang="en-US" dirty="0"/>
              <a:t>SQL</a:t>
            </a:r>
            <a:r>
              <a:rPr lang="ru-RU" dirty="0"/>
              <a:t>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78571-E9CD-4FEB-9FF4-1E40390A593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6431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78571-E9CD-4FEB-9FF4-1E40390A593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7883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Где применяются </a:t>
            </a:r>
            <a:r>
              <a:rPr lang="en-US" dirty="0"/>
              <a:t>Big Data </a:t>
            </a:r>
            <a:r>
              <a:rPr lang="ru-RU" dirty="0"/>
              <a:t>технологии?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с большими данными открывает недоступные ранее возможности в самых разных областях – сейчас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широко используется в IT, маркетинге, банковском секторе, государственном управлении и сельском хозяйстве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r>
              <a:rPr lang="ru-RU" dirty="0"/>
              <a:t>	На самом деле применяются везде. В </a:t>
            </a:r>
            <a:r>
              <a:rPr lang="ru-RU" dirty="0" err="1"/>
              <a:t>медециние</a:t>
            </a:r>
            <a:r>
              <a:rPr lang="ru-RU" dirty="0"/>
              <a:t>  … в ритейл в любых  сферах  где речь идет большом потоке информации</a:t>
            </a:r>
          </a:p>
          <a:p>
            <a:endParaRPr lang="ru-RU" dirty="0"/>
          </a:p>
          <a:p>
            <a:r>
              <a:rPr lang="ru-RU" dirty="0"/>
              <a:t>	1) Самый простой пример который можем привести - Поисковые системы. Самый простой кейс. Мы все делаем запросы </a:t>
            </a:r>
            <a:r>
              <a:rPr lang="ru-RU" dirty="0" err="1"/>
              <a:t>поисковикоах</a:t>
            </a:r>
            <a:r>
              <a:rPr lang="ru-RU" dirty="0"/>
              <a:t>. Задаем запросы ищем инфо. на основе них. Вся информация накапливается а потом на основ </a:t>
            </a:r>
            <a:r>
              <a:rPr lang="ru-RU" dirty="0" err="1"/>
              <a:t>историия</a:t>
            </a:r>
            <a:r>
              <a:rPr lang="ru-RU" dirty="0"/>
              <a:t>  </a:t>
            </a:r>
            <a:r>
              <a:rPr lang="ru-RU" dirty="0" err="1"/>
              <a:t>запросов,накапливается</a:t>
            </a:r>
            <a:r>
              <a:rPr lang="ru-RU" dirty="0"/>
              <a:t> информация   насколько активно мы пользуемся теми или иными сайтами. И далее строится ранжирования  сайтов по релевантности..</a:t>
            </a:r>
          </a:p>
          <a:p>
            <a:r>
              <a:rPr lang="ru-RU" dirty="0"/>
              <a:t>Именно поэтому поисковики такие удобные и предлагают наиболее релевантные  результаты запросов.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2)Ритейл .  В ритейл собирается </a:t>
            </a:r>
            <a:r>
              <a:rPr lang="ru-RU" dirty="0" err="1"/>
              <a:t>инфыормация</a:t>
            </a:r>
            <a:r>
              <a:rPr lang="ru-RU" dirty="0"/>
              <a:t> о продажах разных категорий  товаров  и далее на основе них делаются скидки, увеличиваю Объемы продаж. Это тоже </a:t>
            </a:r>
            <a:r>
              <a:rPr lang="ru-RU" dirty="0" err="1"/>
              <a:t>просиходит</a:t>
            </a:r>
            <a:r>
              <a:rPr lang="ru-RU" dirty="0"/>
              <a:t> </a:t>
            </a:r>
            <a:r>
              <a:rPr lang="ru-RU" dirty="0" err="1"/>
              <a:t>благодара</a:t>
            </a:r>
            <a:r>
              <a:rPr lang="ru-RU" dirty="0"/>
              <a:t> аналитике больших объемов... И на основе них </a:t>
            </a:r>
            <a:r>
              <a:rPr lang="ru-RU" dirty="0" err="1"/>
              <a:t>делются</a:t>
            </a:r>
            <a:r>
              <a:rPr lang="ru-RU" dirty="0"/>
              <a:t> какие-то бизнес выводы. Или например улучшается качества обслуживания клиентов</a:t>
            </a:r>
          </a:p>
          <a:p>
            <a:r>
              <a:rPr lang="ru-RU" dirty="0"/>
              <a:t>	3)</a:t>
            </a:r>
            <a:r>
              <a:rPr lang="ru-RU" b="1" dirty="0"/>
              <a:t>Медицина</a:t>
            </a:r>
            <a:r>
              <a:rPr lang="ru-RU" dirty="0"/>
              <a:t>. Может собираться информация о заболеваниях пациентов. </a:t>
            </a:r>
            <a:r>
              <a:rPr lang="ru-RU" dirty="0" err="1"/>
              <a:t>Разлоичные</a:t>
            </a:r>
            <a:r>
              <a:rPr lang="ru-RU" dirty="0"/>
              <a:t> </a:t>
            </a:r>
            <a:r>
              <a:rPr lang="ru-RU" dirty="0" err="1"/>
              <a:t>Процендуры</a:t>
            </a:r>
            <a:r>
              <a:rPr lang="ru-RU" dirty="0"/>
              <a:t> и Лечении. И на основе нее могут разрабатываться  эффективные способы </a:t>
            </a:r>
            <a:r>
              <a:rPr lang="ru-RU" dirty="0" err="1"/>
              <a:t>личения</a:t>
            </a:r>
            <a:r>
              <a:rPr lang="ru-RU" dirty="0"/>
              <a:t>  пациентов</a:t>
            </a:r>
          </a:p>
          <a:p>
            <a:r>
              <a:rPr lang="ru-RU" dirty="0"/>
              <a:t>	4)</a:t>
            </a:r>
            <a:r>
              <a:rPr lang="ru-RU" b="1" dirty="0"/>
              <a:t>Телекоммуникациях</a:t>
            </a:r>
            <a:r>
              <a:rPr lang="ru-RU" dirty="0"/>
              <a:t> тоже  исп. </a:t>
            </a:r>
            <a:r>
              <a:rPr lang="en-US" dirty="0"/>
              <a:t>BD </a:t>
            </a:r>
            <a:r>
              <a:rPr lang="ru-RU" dirty="0" err="1"/>
              <a:t>технолиги</a:t>
            </a:r>
            <a:r>
              <a:rPr lang="ru-RU" dirty="0"/>
              <a:t>. Все  Абоненты пользуются на </a:t>
            </a:r>
            <a:r>
              <a:rPr lang="ru-RU" dirty="0" err="1"/>
              <a:t>самртфонах</a:t>
            </a:r>
            <a:r>
              <a:rPr lang="ru-RU" dirty="0"/>
              <a:t> услугами связи , смс , интернет, </a:t>
            </a:r>
            <a:r>
              <a:rPr lang="ru-RU" dirty="0" err="1"/>
              <a:t>месенджеры</a:t>
            </a:r>
            <a:r>
              <a:rPr lang="ru-RU" dirty="0"/>
              <a:t>. И операторы могут накапливать информацию  и потом на основе не </a:t>
            </a:r>
            <a:r>
              <a:rPr lang="ru-RU" dirty="0" err="1"/>
              <a:t>делать,например</a:t>
            </a:r>
            <a:r>
              <a:rPr lang="ru-RU" dirty="0"/>
              <a:t>, выводы о расширении 3G 4G сетей. Или  предлагать дополнительные услуги.</a:t>
            </a:r>
          </a:p>
          <a:p>
            <a:endParaRPr lang="ru-RU" dirty="0"/>
          </a:p>
          <a:p>
            <a:r>
              <a:rPr lang="ru-RU" dirty="0"/>
              <a:t>	5)</a:t>
            </a:r>
            <a:r>
              <a:rPr lang="ru-RU" b="1" dirty="0" err="1"/>
              <a:t>Баинки</a:t>
            </a:r>
            <a:r>
              <a:rPr lang="ru-RU" b="1" dirty="0"/>
              <a:t> , финансы</a:t>
            </a:r>
            <a:r>
              <a:rPr lang="ru-RU" dirty="0"/>
              <a:t>. В </a:t>
            </a:r>
            <a:r>
              <a:rPr lang="ru-RU" dirty="0" err="1"/>
              <a:t>банковоской</a:t>
            </a:r>
            <a:r>
              <a:rPr lang="ru-RU" dirty="0"/>
              <a:t> сфере активно используются </a:t>
            </a:r>
            <a:r>
              <a:rPr lang="ru-RU" dirty="0" err="1"/>
              <a:t>биг</a:t>
            </a:r>
            <a:r>
              <a:rPr lang="ru-RU" dirty="0"/>
              <a:t> дата технологии. Накапливаются большие объемы  данных по банковским транзакциям клиентов, денежные переводы. 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крупные банки для предотвращения краж денег с кредитных карт анализируют ежедневные траты клиентов. Если сравнивать активность пользователей, которые имеют сходные "финансовые привычки", то аномальные траты одного пользователя (крупное снятие с кредитной карты, снятие денег в другой стране) сразу говорят о том, что картой могли завладеть мошенники и ее необходимо заблокировать.</a:t>
            </a:r>
            <a:endParaRPr lang="ru-RU" dirty="0"/>
          </a:p>
          <a:p>
            <a:endParaRPr lang="ru-RU" dirty="0"/>
          </a:p>
          <a:p>
            <a:r>
              <a:rPr lang="ru-RU" dirty="0"/>
              <a:t> На основе больших объемов данных также может строиться банковский скоринг. Когда клиент хочет получить кредит или оформить ипотеку, банк на основе  </a:t>
            </a:r>
            <a:r>
              <a:rPr lang="ru-RU" dirty="0" err="1"/>
              <a:t>технолигий</a:t>
            </a:r>
            <a:r>
              <a:rPr lang="ru-RU" dirty="0"/>
              <a:t> больших объемов </a:t>
            </a:r>
            <a:r>
              <a:rPr lang="ru-RU" dirty="0" err="1"/>
              <a:t>обрабаытвает</a:t>
            </a:r>
            <a:r>
              <a:rPr lang="ru-RU" dirty="0"/>
              <a:t>  большое количество </a:t>
            </a:r>
            <a:r>
              <a:rPr lang="ru-RU" dirty="0" err="1"/>
              <a:t>параметро</a:t>
            </a:r>
            <a:r>
              <a:rPr lang="ru-RU" dirty="0"/>
              <a:t> для принятия </a:t>
            </a:r>
            <a:r>
              <a:rPr lang="ru-RU" dirty="0" err="1"/>
              <a:t>решиений</a:t>
            </a:r>
            <a:r>
              <a:rPr lang="ru-RU" dirty="0"/>
              <a:t>. И параметров довольно много , это кредитная  история  ,, и платежеспособность клина, объемы расходов на услуги мобильной </a:t>
            </a:r>
            <a:r>
              <a:rPr lang="ru-RU" dirty="0" err="1"/>
              <a:t>связ</a:t>
            </a:r>
            <a:r>
              <a:rPr lang="ru-RU" dirty="0"/>
              <a:t>. И </a:t>
            </a:r>
            <a:r>
              <a:rPr lang="ru-RU" dirty="0" err="1"/>
              <a:t>наснове</a:t>
            </a:r>
            <a:r>
              <a:rPr lang="ru-RU" dirty="0"/>
              <a:t> нее </a:t>
            </a:r>
            <a:r>
              <a:rPr lang="ru-RU" dirty="0" err="1"/>
              <a:t>выдет</a:t>
            </a:r>
            <a:r>
              <a:rPr lang="ru-RU" dirty="0"/>
              <a:t> решение.</a:t>
            </a:r>
          </a:p>
          <a:p>
            <a:r>
              <a:rPr lang="ru-RU" dirty="0"/>
              <a:t>	6) Далее Автомобильной </a:t>
            </a:r>
            <a:r>
              <a:rPr lang="ru-RU" dirty="0" err="1"/>
              <a:t>промшленносчти</a:t>
            </a:r>
            <a:r>
              <a:rPr lang="ru-RU" dirty="0"/>
              <a:t>. По этим данным можно провести анализ и провести оптимизацию производственного цикла и сократить расходы на выпуск продукции.  </a:t>
            </a:r>
          </a:p>
          <a:p>
            <a:r>
              <a:rPr lang="ru-RU" dirty="0"/>
              <a:t>	и много еще .</a:t>
            </a:r>
            <a:r>
              <a:rPr lang="ru-RU" dirty="0" err="1"/>
              <a:t>гд</a:t>
            </a:r>
            <a:endParaRPr lang="ru-RU" dirty="0"/>
          </a:p>
          <a:p>
            <a:r>
              <a:rPr lang="ru-RU" dirty="0"/>
              <a:t>	Также можно проводить </a:t>
            </a:r>
            <a:r>
              <a:rPr lang="ru-RU" dirty="0" err="1"/>
              <a:t>Предективный</a:t>
            </a:r>
            <a:r>
              <a:rPr lang="ru-RU" dirty="0"/>
              <a:t> анализ рынка .Модели поведения клиентов. Т.е. таком образом сфера </a:t>
            </a:r>
            <a:r>
              <a:rPr lang="ru-RU" dirty="0" err="1"/>
              <a:t>применгения</a:t>
            </a:r>
            <a:r>
              <a:rPr lang="ru-RU" dirty="0"/>
              <a:t>  </a:t>
            </a:r>
            <a:r>
              <a:rPr lang="en-US" dirty="0"/>
              <a:t>BD </a:t>
            </a:r>
            <a:r>
              <a:rPr lang="ru-RU" dirty="0"/>
              <a:t>технологий очень обширна. Это лишь малая часть где она применяется</a:t>
            </a:r>
          </a:p>
          <a:p>
            <a:r>
              <a:rPr lang="ru-RU" dirty="0"/>
              <a:t>		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0061-C314-4870-90BB-F7B91845A33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425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Т.е. если в 2 словах это некий человек который может выбрать любую информацию из базы. А бизнес </a:t>
            </a:r>
            <a:r>
              <a:rPr lang="ru-RU" dirty="0" err="1"/>
              <a:t>пользоватли</a:t>
            </a:r>
            <a:r>
              <a:rPr lang="ru-RU" dirty="0"/>
              <a:t> всегда прибегают к нему с </a:t>
            </a:r>
            <a:r>
              <a:rPr lang="ru-RU" dirty="0" err="1"/>
              <a:t>приосьбой</a:t>
            </a:r>
            <a:r>
              <a:rPr lang="ru-RU" dirty="0"/>
              <a:t> собрать какую то статистику.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78571-E9CD-4FEB-9FF4-1E40390A593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7377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 коллеги поговорим о востребованности языка </a:t>
            </a:r>
            <a:r>
              <a:rPr lang="en-US" dirty="0"/>
              <a:t>SQL </a:t>
            </a:r>
            <a:r>
              <a:rPr lang="ru-RU" dirty="0"/>
              <a:t>на рынке.  Если </a:t>
            </a:r>
            <a:r>
              <a:rPr lang="ru-RU" dirty="0" err="1"/>
              <a:t>зайтий</a:t>
            </a:r>
            <a:r>
              <a:rPr lang="ru-RU" dirty="0"/>
              <a:t> на </a:t>
            </a:r>
            <a:r>
              <a:rPr lang="en-US" dirty="0"/>
              <a:t>HH</a:t>
            </a:r>
            <a:r>
              <a:rPr lang="ru-RU" dirty="0"/>
              <a:t> и вбить запрос </a:t>
            </a:r>
            <a:r>
              <a:rPr lang="en-US" dirty="0"/>
              <a:t>SQL  </a:t>
            </a:r>
            <a:r>
              <a:rPr lang="ru-RU" dirty="0"/>
              <a:t>то можно заметить что там более 15 </a:t>
            </a:r>
            <a:r>
              <a:rPr lang="ru-RU" dirty="0" err="1"/>
              <a:t>тыс</a:t>
            </a:r>
            <a:r>
              <a:rPr lang="ru-RU" dirty="0"/>
              <a:t> </a:t>
            </a:r>
            <a:r>
              <a:rPr lang="ru-RU" dirty="0" err="1"/>
              <a:t>вак</a:t>
            </a:r>
            <a:r>
              <a:rPr lang="ru-RU" dirty="0"/>
              <a:t>   у которых  одной из треб. является знание </a:t>
            </a:r>
            <a:r>
              <a:rPr lang="en-US" dirty="0"/>
              <a:t>SQL</a:t>
            </a:r>
            <a:r>
              <a:rPr lang="ru-RU" dirty="0"/>
              <a:t>. Поэтому </a:t>
            </a:r>
            <a:r>
              <a:rPr lang="en-US" dirty="0"/>
              <a:t>SQL</a:t>
            </a:r>
            <a:r>
              <a:rPr lang="ru-RU" dirty="0"/>
              <a:t> очень востребован  на рынке</a:t>
            </a:r>
            <a:endParaRPr lang="en-US" dirty="0"/>
          </a:p>
          <a:p>
            <a:r>
              <a:rPr lang="ru-RU" dirty="0"/>
              <a:t>Также </a:t>
            </a:r>
            <a:r>
              <a:rPr lang="en-US" dirty="0" err="1"/>
              <a:t>sql</a:t>
            </a:r>
            <a:r>
              <a:rPr lang="en-US" dirty="0"/>
              <a:t> </a:t>
            </a:r>
            <a:r>
              <a:rPr lang="ru-RU" dirty="0"/>
              <a:t>требуется и </a:t>
            </a:r>
            <a:r>
              <a:rPr lang="en-US" dirty="0"/>
              <a:t>IT </a:t>
            </a:r>
            <a:r>
              <a:rPr lang="ru-RU" dirty="0"/>
              <a:t> разработчикам  других </a:t>
            </a:r>
            <a:r>
              <a:rPr lang="ru-RU" dirty="0" err="1"/>
              <a:t>спрециальностей</a:t>
            </a:r>
            <a:r>
              <a:rPr lang="ru-RU" dirty="0"/>
              <a:t> будь то </a:t>
            </a:r>
            <a:r>
              <a:rPr lang="ru-RU" dirty="0" err="1"/>
              <a:t>разраб</a:t>
            </a:r>
            <a:r>
              <a:rPr lang="ru-RU" dirty="0"/>
              <a:t> моб  приложение бэкенд,  неважно какое направления оно всегда обычно глубоко взаимосвязаны с  языком запросов. Даже если во например бэкенд </a:t>
            </a:r>
            <a:r>
              <a:rPr lang="en-US" dirty="0"/>
              <a:t>PHP </a:t>
            </a:r>
            <a:r>
              <a:rPr lang="ru-RU" dirty="0" err="1"/>
              <a:t>разработчи</a:t>
            </a:r>
            <a:r>
              <a:rPr lang="ru-RU" dirty="0"/>
              <a:t> или разрабатываете на </a:t>
            </a:r>
            <a:r>
              <a:rPr lang="en-US" dirty="0"/>
              <a:t>PYTHON </a:t>
            </a:r>
            <a:r>
              <a:rPr lang="ru-RU" dirty="0"/>
              <a:t>всегда  или даже очень </a:t>
            </a:r>
            <a:r>
              <a:rPr lang="ru-RU" dirty="0" err="1"/>
              <a:t>часту</a:t>
            </a:r>
            <a:r>
              <a:rPr lang="ru-RU" dirty="0"/>
              <a:t> будут попадать задачи вы </a:t>
            </a:r>
            <a:r>
              <a:rPr lang="ru-RU" dirty="0" err="1"/>
              <a:t>котрых</a:t>
            </a:r>
            <a:r>
              <a:rPr lang="ru-RU" dirty="0"/>
              <a:t>  вам  потребуется интеграция с БД. </a:t>
            </a:r>
            <a:r>
              <a:rPr lang="ru-RU" dirty="0" err="1"/>
              <a:t>Имееется</a:t>
            </a:r>
            <a:r>
              <a:rPr lang="ru-RU" dirty="0"/>
              <a:t> ввиду  что надо какие то данные из базу получить или  записать какую то информацию в таблицы.  В любом случае вам потребуется </a:t>
            </a:r>
            <a:r>
              <a:rPr lang="ru-RU" dirty="0" err="1"/>
              <a:t>взамиодействие</a:t>
            </a:r>
            <a:r>
              <a:rPr lang="ru-RU" dirty="0"/>
              <a:t> с языком </a:t>
            </a:r>
            <a:r>
              <a:rPr lang="en-US" dirty="0"/>
              <a:t>SQL </a:t>
            </a:r>
            <a:r>
              <a:rPr lang="ru-RU" dirty="0"/>
              <a:t>даже на минимальном уровне.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78571-E9CD-4FEB-9FF4-1E40390A593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952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78571-E9CD-4FEB-9FF4-1E40390A593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7121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7.xml"/><Relationship Id="rId4" Type="http://schemas.openxmlformats.org/officeDocument/2006/relationships/hyperlink" Target="http://www.sqlitetutorial.ne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495D9-ADA7-49DB-B6EA-93472BEBF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400" b="1" dirty="0"/>
              <a:t>Базы данных. Введение в язык запросов SQL.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984413-5521-4254-9691-43F6A2A934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Пудеян Мкртич</a:t>
            </a:r>
          </a:p>
        </p:txBody>
      </p:sp>
    </p:spTree>
    <p:extLst>
      <p:ext uri="{BB962C8B-B14F-4D97-AF65-F5344CB8AC3E}">
        <p14:creationId xmlns:p14="http://schemas.microsoft.com/office/powerpoint/2010/main" val="162488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AC878-61BD-40B5-8140-B277C070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Должности и направления для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86D7A7-E7DD-47E9-A948-D5415029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Аналитик данных</a:t>
            </a:r>
          </a:p>
          <a:p>
            <a:r>
              <a:rPr lang="en-US" dirty="0"/>
              <a:t>Data-science</a:t>
            </a:r>
          </a:p>
          <a:p>
            <a:r>
              <a:rPr lang="ru-RU" dirty="0"/>
              <a:t>Аналитик </a:t>
            </a:r>
            <a:r>
              <a:rPr lang="en-US" dirty="0"/>
              <a:t>Big Data</a:t>
            </a:r>
          </a:p>
          <a:p>
            <a:r>
              <a:rPr lang="ru-RU" dirty="0"/>
              <a:t>Бизнес-аналитик</a:t>
            </a:r>
            <a:endParaRPr lang="en-US" dirty="0"/>
          </a:p>
          <a:p>
            <a:r>
              <a:rPr lang="ru-RU" dirty="0"/>
              <a:t>Дата-инженеры</a:t>
            </a:r>
          </a:p>
          <a:p>
            <a:r>
              <a:rPr lang="ru-RU" dirty="0"/>
              <a:t>Архитектор БД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7D95C3-F2C1-4B9E-9C97-71442F02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/>
              <a:t>3 формы нормализации в БД</a:t>
            </a:r>
            <a:br>
              <a:rPr lang="ru-RU" i="1" dirty="0"/>
            </a:b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C1FBA0B-CEB9-458E-8780-A173D5421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Нормализация</a:t>
            </a:r>
            <a:r>
              <a:rPr lang="ru-RU" dirty="0"/>
              <a:t> – это процесс удаления избыточных данных.</a:t>
            </a:r>
          </a:p>
          <a:p>
            <a:r>
              <a:rPr lang="ru-RU" b="1" dirty="0"/>
              <a:t>Избыточность данных</a:t>
            </a:r>
            <a:r>
              <a:rPr lang="ru-RU" dirty="0"/>
              <a:t> – это когда одни и те же данные хранятся в базе в нескольких местах, именно это и приводит к аномалиям.</a:t>
            </a:r>
          </a:p>
          <a:p>
            <a:r>
              <a:rPr lang="ru-RU" b="1" dirty="0"/>
              <a:t>Нормализация</a:t>
            </a:r>
            <a:r>
              <a:rPr lang="ru-RU" dirty="0"/>
              <a:t> позволяет обезопасить базу данных от логических и структурных проблем, называемых аномалиями данных.</a:t>
            </a:r>
          </a:p>
          <a:p>
            <a:r>
              <a:rPr lang="ru-RU" b="1" dirty="0"/>
              <a:t>Целостность данных </a:t>
            </a:r>
            <a:r>
              <a:rPr lang="ru-RU" dirty="0"/>
              <a:t>– это когда вся информация  в базе соответствует заданной логике.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Нормализация нужна для:</a:t>
            </a:r>
          </a:p>
          <a:p>
            <a:r>
              <a:rPr lang="ru-RU" dirty="0"/>
              <a:t>Устранения аномалий</a:t>
            </a:r>
          </a:p>
          <a:p>
            <a:r>
              <a:rPr lang="ru-RU" dirty="0"/>
              <a:t>Повышения производительности</a:t>
            </a:r>
          </a:p>
          <a:p>
            <a:r>
              <a:rPr lang="ru-RU" dirty="0"/>
              <a:t>Повышения удобства управления данными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1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380E5-B5D1-4E72-B3B7-0C362B5D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1 Нормальная форма</a:t>
            </a:r>
            <a:br>
              <a:rPr lang="ru-RU" dirty="0"/>
            </a:br>
            <a:r>
              <a:rPr lang="ru-RU" sz="1600" i="1" dirty="0">
                <a:solidFill>
                  <a:schemeClr val="tx1"/>
                </a:solidFill>
              </a:rPr>
              <a:t>Каждый атрибут таблицы должен содержать только одно значение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9CE6D4A-71E1-49DB-B587-C53CCE31B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25" y="1855348"/>
            <a:ext cx="5676475" cy="18547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BAF53-280B-4D94-B49E-5AF4134E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524" y="4075274"/>
            <a:ext cx="6087583" cy="2173126"/>
          </a:xfrm>
          <a:prstGeom prst="rect">
            <a:avLst/>
          </a:prstGeom>
        </p:spPr>
      </p:pic>
      <p:sp>
        <p:nvSpPr>
          <p:cNvPr id="6" name="Стрелка: круговая 5">
            <a:extLst>
              <a:ext uri="{FF2B5EF4-FFF2-40B4-BE49-F238E27FC236}">
                <a16:creationId xmlns:a16="http://schemas.microsoft.com/office/drawing/2014/main" id="{5AA9D741-FC61-41C2-9064-413E0F952B8D}"/>
              </a:ext>
            </a:extLst>
          </p:cNvPr>
          <p:cNvSpPr/>
          <p:nvPr/>
        </p:nvSpPr>
        <p:spPr>
          <a:xfrm rot="21362947">
            <a:off x="5638486" y="2995159"/>
            <a:ext cx="1273654" cy="1195232"/>
          </a:xfrm>
          <a:prstGeom prst="circularArrow">
            <a:avLst>
              <a:gd name="adj1" fmla="val 5010"/>
              <a:gd name="adj2" fmla="val 1782738"/>
              <a:gd name="adj3" fmla="val 838770"/>
              <a:gd name="adj4" fmla="val 17118023"/>
              <a:gd name="adj5" fmla="val 1147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656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380E5-B5D1-4E72-B3B7-0C362B5D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2 Нормальная форма</a:t>
            </a:r>
            <a:br>
              <a:rPr lang="ru-RU" dirty="0"/>
            </a:br>
            <a:r>
              <a:rPr lang="ru-RU" sz="1600" dirty="0">
                <a:solidFill>
                  <a:schemeClr val="tx1"/>
                </a:solidFill>
              </a:rPr>
              <a:t>Таблица должна иметь правильный ключ, по которому можно идентифицировать каждую строку.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Стрелка: круговая 5">
            <a:extLst>
              <a:ext uri="{FF2B5EF4-FFF2-40B4-BE49-F238E27FC236}">
                <a16:creationId xmlns:a16="http://schemas.microsoft.com/office/drawing/2014/main" id="{5AA9D741-FC61-41C2-9064-413E0F952B8D}"/>
              </a:ext>
            </a:extLst>
          </p:cNvPr>
          <p:cNvSpPr/>
          <p:nvPr/>
        </p:nvSpPr>
        <p:spPr>
          <a:xfrm rot="21362947">
            <a:off x="3662351" y="2979295"/>
            <a:ext cx="1273654" cy="1195232"/>
          </a:xfrm>
          <a:prstGeom prst="circularArrow">
            <a:avLst>
              <a:gd name="adj1" fmla="val 5010"/>
              <a:gd name="adj2" fmla="val 1782738"/>
              <a:gd name="adj3" fmla="val 838770"/>
              <a:gd name="adj4" fmla="val 17118023"/>
              <a:gd name="adj5" fmla="val 1147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E26B42-1221-481D-93B6-93C8009F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3212922" cy="19829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FE33E4-7BCD-4A36-A04B-EB68D450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80" y="3925444"/>
            <a:ext cx="3902745" cy="22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50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380E5-B5D1-4E72-B3B7-0C362B5D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3 Нормальная форма</a:t>
            </a:r>
            <a:br>
              <a:rPr lang="ru-RU" dirty="0"/>
            </a:br>
            <a:r>
              <a:rPr lang="ru-RU" sz="2000" dirty="0">
                <a:solidFill>
                  <a:schemeClr val="tx1"/>
                </a:solidFill>
              </a:rPr>
              <a:t>Таблица должна содержать правильные не ключевые столбцы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Стрелка: круговая 5">
            <a:extLst>
              <a:ext uri="{FF2B5EF4-FFF2-40B4-BE49-F238E27FC236}">
                <a16:creationId xmlns:a16="http://schemas.microsoft.com/office/drawing/2014/main" id="{5AA9D741-FC61-41C2-9064-413E0F952B8D}"/>
              </a:ext>
            </a:extLst>
          </p:cNvPr>
          <p:cNvSpPr/>
          <p:nvPr/>
        </p:nvSpPr>
        <p:spPr>
          <a:xfrm rot="19664285">
            <a:off x="4243949" y="1716506"/>
            <a:ext cx="1273654" cy="1195232"/>
          </a:xfrm>
          <a:prstGeom prst="circularArrow">
            <a:avLst>
              <a:gd name="adj1" fmla="val 5010"/>
              <a:gd name="adj2" fmla="val 1782738"/>
              <a:gd name="adj3" fmla="val 838770"/>
              <a:gd name="adj4" fmla="val 17118023"/>
              <a:gd name="adj5" fmla="val 1147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C881D-EADD-4CA4-8B7F-F8F0E94C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1664536"/>
            <a:ext cx="4203443" cy="25103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27F230-7D87-4F0F-ACEC-06233BC9D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45" y="2433022"/>
            <a:ext cx="6215617" cy="1796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00EAC8-B51E-4530-852F-CE58EC3F4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512" y="4573833"/>
            <a:ext cx="5487583" cy="2053794"/>
          </a:xfrm>
          <a:prstGeom prst="rect">
            <a:avLst/>
          </a:prstGeom>
        </p:spPr>
      </p:pic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A7D4A90E-3533-4891-B9CA-22FAEA52F9B8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 flipH="1">
            <a:off x="10662095" y="3331150"/>
            <a:ext cx="601367" cy="2269580"/>
          </a:xfrm>
          <a:prstGeom prst="bentConnector3">
            <a:avLst>
              <a:gd name="adj1" fmla="val -8634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38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BD5F65-6177-4926-89BE-84820896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/>
              <a:t>Начало работы с SQL. Вводная про учебную БД </a:t>
            </a:r>
            <a:r>
              <a:rPr lang="ru-RU" i="1" dirty="0" err="1"/>
              <a:t>Chinook</a:t>
            </a:r>
            <a:r>
              <a:rPr lang="ru-RU" i="1" dirty="0"/>
              <a:t> и </a:t>
            </a:r>
            <a:r>
              <a:rPr lang="ru-RU" i="1" dirty="0" err="1"/>
              <a:t>SQLite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153BA21-E5BE-4ACB-934F-4DD01189C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0310" y="3355902"/>
            <a:ext cx="5864388" cy="317786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34748C7-691D-45BE-A6A4-5C6AF41ABC61}"/>
              </a:ext>
            </a:extLst>
          </p:cNvPr>
          <p:cNvSpPr/>
          <p:nvPr/>
        </p:nvSpPr>
        <p:spPr>
          <a:xfrm>
            <a:off x="1261729" y="2311937"/>
            <a:ext cx="8399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Chinook</a:t>
            </a:r>
            <a:r>
              <a:rPr lang="ru-RU" dirty="0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учебная база данных для магазина по продаже цифровых медиа </a:t>
            </a:r>
            <a:r>
              <a:rPr lang="ru-RU" dirty="0" err="1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треков.Взято</a:t>
            </a:r>
            <a:r>
              <a:rPr lang="ru-RU" dirty="0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за основу из  </a:t>
            </a:r>
            <a:r>
              <a:rPr lang="en-US" dirty="0">
                <a:solidFill>
                  <a:srgbClr val="202951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www.sqlitetutorial.net</a:t>
            </a:r>
            <a:endParaRPr lang="ru-RU" dirty="0">
              <a:solidFill>
                <a:srgbClr val="202951"/>
              </a:solidFill>
              <a:latin typeface="Source Sans Pro" panose="020B05030304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SQL</a:t>
            </a:r>
            <a:r>
              <a:rPr lang="ru-RU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ite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ru-RU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tudio</a:t>
            </a:r>
            <a:r>
              <a:rPr lang="ru-RU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– редактор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SQL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 для написания запросов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на языке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SQL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9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2167B-27F7-4A48-B195-2B6BF884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97" y="437410"/>
            <a:ext cx="8596668" cy="758456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Схема структуры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BBF369-0D19-4FE3-97C8-8FEDB55B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5" y="1195866"/>
            <a:ext cx="9462246" cy="47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6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452D7-2820-4C3F-B748-EAC998A5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813" y="1027813"/>
            <a:ext cx="8596668" cy="1320800"/>
          </a:xfrm>
        </p:spPr>
        <p:txBody>
          <a:bodyPr/>
          <a:lstStyle/>
          <a:p>
            <a:r>
              <a:rPr lang="ru-RU" dirty="0"/>
              <a:t>Переходим к задачам на </a:t>
            </a:r>
            <a:r>
              <a:rPr lang="en-US" dirty="0"/>
              <a:t>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53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E140D8-2D4D-44A7-A282-A87337E8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база данных и язык </a:t>
            </a:r>
            <a:r>
              <a:rPr lang="en-US" dirty="0"/>
              <a:t>SQL 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FC4328-87A0-4AC6-8E91-5777BF01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i="1" dirty="0"/>
              <a:t>База данных </a:t>
            </a:r>
            <a:r>
              <a:rPr lang="ru-RU" dirty="0"/>
              <a:t>— это</a:t>
            </a:r>
            <a:r>
              <a:rPr lang="ru-RU" i="1" dirty="0"/>
              <a:t> организованная структура. Она предназначена для хранения, обработки и изменения большого количества информации.</a:t>
            </a:r>
          </a:p>
          <a:p>
            <a:pPr marL="0" indent="0">
              <a:buNone/>
            </a:pPr>
            <a:endParaRPr lang="ru-RU" i="1" dirty="0"/>
          </a:p>
          <a:p>
            <a:r>
              <a:rPr lang="ru-RU" b="1" i="1" dirty="0"/>
              <a:t>СУБД</a:t>
            </a:r>
            <a:r>
              <a:rPr lang="ru-RU" i="1" dirty="0"/>
              <a:t> — это программы, с помощью которых можно управлять информацией в базе. Выбирать, добавлять и удалять данные.</a:t>
            </a:r>
          </a:p>
          <a:p>
            <a:pPr marL="0" indent="0">
              <a:buNone/>
            </a:pPr>
            <a:endParaRPr lang="ru-RU" i="1" dirty="0"/>
          </a:p>
          <a:p>
            <a:r>
              <a:rPr lang="ru-RU" b="1" dirty="0"/>
              <a:t>SQL</a:t>
            </a:r>
            <a:r>
              <a:rPr lang="ru-RU" dirty="0"/>
              <a:t> (</a:t>
            </a:r>
            <a:r>
              <a:rPr lang="ru-RU" i="1" dirty="0" err="1"/>
              <a:t>Structured</a:t>
            </a:r>
            <a:r>
              <a:rPr lang="ru-RU" i="1" dirty="0"/>
              <a:t> </a:t>
            </a:r>
            <a:r>
              <a:rPr lang="ru-RU" i="1" dirty="0" err="1"/>
              <a:t>Query</a:t>
            </a:r>
            <a:r>
              <a:rPr lang="ru-RU" i="1" dirty="0"/>
              <a:t> </a:t>
            </a:r>
            <a:r>
              <a:rPr lang="ru-RU" i="1" dirty="0" err="1"/>
              <a:t>Language</a:t>
            </a:r>
            <a:r>
              <a:rPr lang="ru-RU" dirty="0"/>
              <a:t>) —  язык запросов, с целью получения данных из базы данных или для манипулирования этими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229255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0AE51-9A13-44BC-A2F6-0BE02E4D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97" y="372568"/>
            <a:ext cx="8596668" cy="1320800"/>
          </a:xfrm>
        </p:spPr>
        <p:txBody>
          <a:bodyPr/>
          <a:lstStyle/>
          <a:p>
            <a:r>
              <a:rPr lang="ru-RU" dirty="0"/>
              <a:t>Какие СУБД  бывают ? Продукты.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BC91D6D-C97A-4379-B1D5-2BF977A4D9D4}"/>
              </a:ext>
            </a:extLst>
          </p:cNvPr>
          <p:cNvGrpSpPr/>
          <p:nvPr/>
        </p:nvGrpSpPr>
        <p:grpSpPr>
          <a:xfrm>
            <a:off x="3700048" y="1539240"/>
            <a:ext cx="2274032" cy="1320800"/>
            <a:chOff x="3334288" y="1487424"/>
            <a:chExt cx="3194528" cy="1941576"/>
          </a:xfrm>
        </p:grpSpPr>
        <p:sp>
          <p:nvSpPr>
            <p:cNvPr id="5" name="Облако 4">
              <a:extLst>
                <a:ext uri="{FF2B5EF4-FFF2-40B4-BE49-F238E27FC236}">
                  <a16:creationId xmlns:a16="http://schemas.microsoft.com/office/drawing/2014/main" id="{B55D2FEF-4E4D-42DB-9D8D-53934D2BF43E}"/>
                </a:ext>
              </a:extLst>
            </p:cNvPr>
            <p:cNvSpPr/>
            <p:nvPr/>
          </p:nvSpPr>
          <p:spPr>
            <a:xfrm>
              <a:off x="3334288" y="1487424"/>
              <a:ext cx="3194528" cy="1941576"/>
            </a:xfrm>
            <a:prstGeom prst="cloud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3EBE1D0-FDC7-4AAF-ADFC-DDA4EA245B6F}"/>
                </a:ext>
              </a:extLst>
            </p:cNvPr>
            <p:cNvSpPr/>
            <p:nvPr/>
          </p:nvSpPr>
          <p:spPr>
            <a:xfrm>
              <a:off x="3334288" y="1940560"/>
              <a:ext cx="3072608" cy="10405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ru-RU" sz="4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СУБД</a:t>
              </a:r>
              <a:endParaRPr lang="ru-RU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46E978FE-CC7B-4803-92AB-0C4055CE27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972185" y="2199640"/>
            <a:ext cx="1684391" cy="616712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A10BECCA-45A9-4E8E-BACF-CF7870F209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69590" y="3112535"/>
            <a:ext cx="2226922" cy="1275971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1AFF3B83-195D-418F-9BAC-065D41A0228E}"/>
              </a:ext>
            </a:extLst>
          </p:cNvPr>
          <p:cNvCxnSpPr>
            <a:cxnSpLocks/>
            <a:stCxn id="5" idx="1"/>
          </p:cNvCxnSpPr>
          <p:nvPr/>
        </p:nvCxnSpPr>
        <p:spPr>
          <a:xfrm rot="5400000">
            <a:off x="3523797" y="3075855"/>
            <a:ext cx="1530489" cy="1096046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8A1EBA3F-9EF3-4878-BECA-496D61F06D33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2115312" y="2201439"/>
            <a:ext cx="1584736" cy="300872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Соединитель: изогнутый 35">
            <a:extLst>
              <a:ext uri="{FF2B5EF4-FFF2-40B4-BE49-F238E27FC236}">
                <a16:creationId xmlns:a16="http://schemas.microsoft.com/office/drawing/2014/main" id="{97C7CE58-CC45-4EDC-865F-33359BB79175}"/>
              </a:ext>
            </a:extLst>
          </p:cNvPr>
          <p:cNvCxnSpPr>
            <a:cxnSpLocks/>
          </p:cNvCxnSpPr>
          <p:nvPr/>
        </p:nvCxnSpPr>
        <p:spPr>
          <a:xfrm rot="5400000">
            <a:off x="2246961" y="2744123"/>
            <a:ext cx="1851403" cy="1035100"/>
          </a:xfrm>
          <a:prstGeom prst="curved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Соединитель: изогнутый 22">
            <a:extLst>
              <a:ext uri="{FF2B5EF4-FFF2-40B4-BE49-F238E27FC236}">
                <a16:creationId xmlns:a16="http://schemas.microsoft.com/office/drawing/2014/main" id="{D8975F86-97A2-4C31-A3DB-349E119F721D}"/>
              </a:ext>
            </a:extLst>
          </p:cNvPr>
          <p:cNvCxnSpPr>
            <a:cxnSpLocks/>
          </p:cNvCxnSpPr>
          <p:nvPr/>
        </p:nvCxnSpPr>
        <p:spPr>
          <a:xfrm>
            <a:off x="5887291" y="2535522"/>
            <a:ext cx="1813795" cy="1658585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https://it-clouds.ru/wp-content/uploads/2021/01/4c0b6ea64c1911eb579dfa163e4a01b1_4fa064084c5111ebbd85fa163e4a01b1.jpg">
            <a:extLst>
              <a:ext uri="{FF2B5EF4-FFF2-40B4-BE49-F238E27FC236}">
                <a16:creationId xmlns:a16="http://schemas.microsoft.com/office/drawing/2014/main" id="{7F5967CD-3F17-4837-9F77-650A6A9C3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2" y="1673438"/>
            <a:ext cx="2214942" cy="147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2.wp.com/sf19.techinclusion.co/wp-content/uploads/2019/08/Website-Logos-SF-2019-30.png?fit=3500%2C1500&amp;ssl=1">
            <a:extLst>
              <a:ext uri="{FF2B5EF4-FFF2-40B4-BE49-F238E27FC236}">
                <a16:creationId xmlns:a16="http://schemas.microsoft.com/office/drawing/2014/main" id="{F7D980A0-E328-4B89-9333-EC62C722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6" y="3599630"/>
            <a:ext cx="2838193" cy="12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ivetex.ru/wp-content/uploads/2020/04/hiclipart.com_.png">
            <a:extLst>
              <a:ext uri="{FF2B5EF4-FFF2-40B4-BE49-F238E27FC236}">
                <a16:creationId xmlns:a16="http://schemas.microsoft.com/office/drawing/2014/main" id="{6B17E8C7-6C0D-4D26-9A90-09A65A86B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26" y="4608568"/>
            <a:ext cx="2791735" cy="157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avatars.mds.yandex.net/get-zen_doc/1901671/pub_5df374d8433ecc00acb9fcc4_5df375ec027a1500b0ea086a/scale_1200">
            <a:extLst>
              <a:ext uri="{FF2B5EF4-FFF2-40B4-BE49-F238E27FC236}">
                <a16:creationId xmlns:a16="http://schemas.microsoft.com/office/drawing/2014/main" id="{282860F0-8625-40F4-930C-F0ECFA4C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897" y="4389123"/>
            <a:ext cx="2540639" cy="238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companieshistory.com/wp-content/uploads/2013/07/Teradata.png">
            <a:extLst>
              <a:ext uri="{FF2B5EF4-FFF2-40B4-BE49-F238E27FC236}">
                <a16:creationId xmlns:a16="http://schemas.microsoft.com/office/drawing/2014/main" id="{B091B0D6-5ED2-48A0-ADF3-3BCD6F37F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016" y="3456673"/>
            <a:ext cx="2269836" cy="12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interworks.com/wp-content/uploads/sites/default/files/Hpvertica2.jpg">
            <a:extLst>
              <a:ext uri="{FF2B5EF4-FFF2-40B4-BE49-F238E27FC236}">
                <a16:creationId xmlns:a16="http://schemas.microsoft.com/office/drawing/2014/main" id="{CC12A8A0-AC74-4823-B545-8575F2F8F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885" y="2188803"/>
            <a:ext cx="2940811" cy="141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1.bp.blogspot.com/-GE2MGmri7QQ/WZ1RrlbAOzI/AAAAAAAAAeU/yeMj-bE8cXwP1JRG--cJcwTE2zcFZgl8wCLcBGAs/s1600/sqlite-1024x682.jpg">
            <a:extLst>
              <a:ext uri="{FF2B5EF4-FFF2-40B4-BE49-F238E27FC236}">
                <a16:creationId xmlns:a16="http://schemas.microsoft.com/office/drawing/2014/main" id="{9BE01DFD-F07E-49AF-9B50-F074755C1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885" y="4882211"/>
            <a:ext cx="2477260" cy="102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C734892C-A158-4A89-AD20-07E8FD9549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1369" y="3652641"/>
            <a:ext cx="2288739" cy="297295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27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B4D6-7BB7-42BE-A1C5-57C4E08C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СУБД </a:t>
            </a:r>
            <a:r>
              <a:rPr lang="en-US" dirty="0"/>
              <a:t>SQLite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4FB82-7580-4EA7-9578-8BE3C888B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3072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ru-RU" b="1" dirty="0" err="1"/>
              <a:t>SQLite</a:t>
            </a:r>
            <a:r>
              <a:rPr lang="ru-RU" dirty="0"/>
              <a:t> — это встраиваемая кроссплатформенная БД, которая поддерживает достаточно полный набор команд SQL и доступна в исходных кодах</a:t>
            </a:r>
          </a:p>
          <a:p>
            <a:r>
              <a:rPr lang="ru-RU" dirty="0"/>
              <a:t>Применение – используется в любых смартфонах при разработке мобильных приложений</a:t>
            </a:r>
          </a:p>
          <a:p>
            <a:pPr marL="0" indent="0">
              <a:buNone/>
            </a:pPr>
            <a:r>
              <a:rPr lang="ru-RU" dirty="0"/>
              <a:t>	</a:t>
            </a:r>
          </a:p>
          <a:p>
            <a:pPr marL="0" indent="0">
              <a:buNone/>
            </a:pPr>
            <a:r>
              <a:rPr lang="ru-RU" dirty="0"/>
              <a:t>Преимущества:</a:t>
            </a:r>
            <a:endParaRPr lang="en-US" dirty="0"/>
          </a:p>
          <a:p>
            <a:r>
              <a:rPr lang="ru-RU" dirty="0"/>
              <a:t>Небольшой размер</a:t>
            </a:r>
          </a:p>
          <a:p>
            <a:r>
              <a:rPr lang="ru-RU" dirty="0"/>
              <a:t>Проста в разворачивании</a:t>
            </a:r>
          </a:p>
          <a:p>
            <a:r>
              <a:rPr lang="ru-RU" dirty="0"/>
              <a:t>Отлично подходит для мобильных приложений</a:t>
            </a:r>
          </a:p>
          <a:p>
            <a:r>
              <a:rPr lang="ru-RU" dirty="0"/>
              <a:t>Содержит необходимый базовый набор </a:t>
            </a:r>
            <a:r>
              <a:rPr lang="en-US" dirty="0"/>
              <a:t>SQL </a:t>
            </a:r>
            <a:r>
              <a:rPr lang="ru-RU" dirty="0"/>
              <a:t>команд</a:t>
            </a:r>
          </a:p>
        </p:txBody>
      </p:sp>
    </p:spTree>
    <p:extLst>
      <p:ext uri="{BB962C8B-B14F-4D97-AF65-F5344CB8AC3E}">
        <p14:creationId xmlns:p14="http://schemas.microsoft.com/office/powerpoint/2010/main" val="417203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33F53-EDD9-4537-B971-0C67C7EC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Любая информация сохраняется в базах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90CCD-A9E3-4F1D-83BE-0688A66F9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901" y="4204551"/>
            <a:ext cx="1231064" cy="1760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190E77-BC05-465F-A5D5-AC4022BA8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063" y="2665661"/>
            <a:ext cx="754111" cy="986508"/>
          </a:xfrm>
          <a:prstGeom prst="rect">
            <a:avLst/>
          </a:prstGeom>
        </p:spPr>
      </p:pic>
      <p:sp>
        <p:nvSpPr>
          <p:cNvPr id="8" name="Стрелка: круговая 7">
            <a:extLst>
              <a:ext uri="{FF2B5EF4-FFF2-40B4-BE49-F238E27FC236}">
                <a16:creationId xmlns:a16="http://schemas.microsoft.com/office/drawing/2014/main" id="{C51572F6-E972-4E8A-A147-100F68D172C3}"/>
              </a:ext>
            </a:extLst>
          </p:cNvPr>
          <p:cNvSpPr/>
          <p:nvPr/>
        </p:nvSpPr>
        <p:spPr>
          <a:xfrm rot="19641771">
            <a:off x="2851658" y="3393792"/>
            <a:ext cx="1140865" cy="1501815"/>
          </a:xfrm>
          <a:prstGeom prst="circularArrow">
            <a:avLst>
              <a:gd name="adj1" fmla="val 5010"/>
              <a:gd name="adj2" fmla="val 839038"/>
              <a:gd name="adj3" fmla="val 838770"/>
              <a:gd name="adj4" fmla="val 19062191"/>
              <a:gd name="adj5" fmla="val 817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Стрелка: круговая 8">
            <a:extLst>
              <a:ext uri="{FF2B5EF4-FFF2-40B4-BE49-F238E27FC236}">
                <a16:creationId xmlns:a16="http://schemas.microsoft.com/office/drawing/2014/main" id="{41987109-3CE5-40F1-B110-D0349DBDFDE8}"/>
              </a:ext>
            </a:extLst>
          </p:cNvPr>
          <p:cNvSpPr/>
          <p:nvPr/>
        </p:nvSpPr>
        <p:spPr>
          <a:xfrm rot="21362947" flipH="1">
            <a:off x="4451986" y="3268338"/>
            <a:ext cx="966961" cy="1195232"/>
          </a:xfrm>
          <a:prstGeom prst="circularArrow">
            <a:avLst>
              <a:gd name="adj1" fmla="val 5010"/>
              <a:gd name="adj2" fmla="val 839038"/>
              <a:gd name="adj3" fmla="val 838770"/>
              <a:gd name="adj4" fmla="val 17456502"/>
              <a:gd name="adj5" fmla="val 817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 descr="https://inetproduser.ru/wp-content/uploads/2015/08/%D0%97%D0%B0%D1%80%D0%B0%D0%B1%D0%BE%D1%82%D0%BE%D0%BA-%D0%BD%D0%B0-%D1%81%D0%BE%D0%B7%D0%B4%D0%B0%D0%BD%D0%B8%D0%B8-%D1%81%D0%B0%D0%B9%D1%82%D0%BE%D0%B2.jpg">
            <a:extLst>
              <a:ext uri="{FF2B5EF4-FFF2-40B4-BE49-F238E27FC236}">
                <a16:creationId xmlns:a16="http://schemas.microsoft.com/office/drawing/2014/main" id="{694D4660-BFA6-475E-8A05-10736F1F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82" y="2448615"/>
            <a:ext cx="1381902" cy="103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: круговая 10">
            <a:extLst>
              <a:ext uri="{FF2B5EF4-FFF2-40B4-BE49-F238E27FC236}">
                <a16:creationId xmlns:a16="http://schemas.microsoft.com/office/drawing/2014/main" id="{95DE32E4-10B3-4A4D-98FB-73E23DC7D1DD}"/>
              </a:ext>
            </a:extLst>
          </p:cNvPr>
          <p:cNvSpPr/>
          <p:nvPr/>
        </p:nvSpPr>
        <p:spPr>
          <a:xfrm rot="882241" flipH="1">
            <a:off x="5230796" y="3408056"/>
            <a:ext cx="966961" cy="1195232"/>
          </a:xfrm>
          <a:prstGeom prst="circularArrow">
            <a:avLst>
              <a:gd name="adj1" fmla="val 5010"/>
              <a:gd name="adj2" fmla="val 839038"/>
              <a:gd name="adj3" fmla="val 838770"/>
              <a:gd name="adj4" fmla="val 17270452"/>
              <a:gd name="adj5" fmla="val 817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A0AA59-5F4B-452E-80F4-C12A6A768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982" y="2529502"/>
            <a:ext cx="742888" cy="125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0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0AE51-9A13-44BC-A2F6-0BE02E4D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97" y="372568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Сферы применения  Баз Данных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BC91D6D-C97A-4379-B1D5-2BF977A4D9D4}"/>
              </a:ext>
            </a:extLst>
          </p:cNvPr>
          <p:cNvGrpSpPr/>
          <p:nvPr/>
        </p:nvGrpSpPr>
        <p:grpSpPr>
          <a:xfrm>
            <a:off x="3700048" y="1539240"/>
            <a:ext cx="2274032" cy="1320800"/>
            <a:chOff x="3334288" y="1487424"/>
            <a:chExt cx="3194528" cy="1941576"/>
          </a:xfrm>
        </p:grpSpPr>
        <p:sp>
          <p:nvSpPr>
            <p:cNvPr id="5" name="Облако 4">
              <a:extLst>
                <a:ext uri="{FF2B5EF4-FFF2-40B4-BE49-F238E27FC236}">
                  <a16:creationId xmlns:a16="http://schemas.microsoft.com/office/drawing/2014/main" id="{B55D2FEF-4E4D-42DB-9D8D-53934D2BF43E}"/>
                </a:ext>
              </a:extLst>
            </p:cNvPr>
            <p:cNvSpPr/>
            <p:nvPr/>
          </p:nvSpPr>
          <p:spPr>
            <a:xfrm>
              <a:off x="3334288" y="1487424"/>
              <a:ext cx="3194528" cy="1941576"/>
            </a:xfrm>
            <a:prstGeom prst="cloud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3EBE1D0-FDC7-4AAF-ADFC-DDA4EA245B6F}"/>
                </a:ext>
              </a:extLst>
            </p:cNvPr>
            <p:cNvSpPr/>
            <p:nvPr/>
          </p:nvSpPr>
          <p:spPr>
            <a:xfrm>
              <a:off x="3334288" y="1940560"/>
              <a:ext cx="3072608" cy="10405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ru-RU" sz="40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СУБД</a:t>
              </a:r>
            </a:p>
          </p:txBody>
        </p:sp>
      </p:grpSp>
      <p:pic>
        <p:nvPicPr>
          <p:cNvPr id="2050" name="Picture 2" descr="https://printonic.ru/uploads/images/2016/05/11/img_573335c1e0e7c.jpg">
            <a:extLst>
              <a:ext uri="{FF2B5EF4-FFF2-40B4-BE49-F238E27FC236}">
                <a16:creationId xmlns:a16="http://schemas.microsoft.com/office/drawing/2014/main" id="{DE57C8A2-7635-4FD7-AD18-DE9E3C4D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3" y="1847496"/>
            <a:ext cx="1572769" cy="13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341125-45A4-441F-A0BE-0E277F90B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663" y="1539240"/>
            <a:ext cx="1834705" cy="180045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C391BB2-82AA-4A27-A563-5C80E99E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086" y="3431317"/>
            <a:ext cx="2094262" cy="1525579"/>
          </a:xfrm>
          <a:prstGeom prst="rect">
            <a:avLst/>
          </a:prstGeom>
        </p:spPr>
      </p:pic>
      <p:pic>
        <p:nvPicPr>
          <p:cNvPr id="2058" name="Picture 10" descr="https://free.clipartof.com/1351-Free-Clipart-Of-A-Car.jpg">
            <a:extLst>
              <a:ext uri="{FF2B5EF4-FFF2-40B4-BE49-F238E27FC236}">
                <a16:creationId xmlns:a16="http://schemas.microsoft.com/office/drawing/2014/main" id="{D647BE3E-725D-4EFD-9067-70349428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33" y="3578203"/>
            <a:ext cx="1828079" cy="121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BB62F7-B919-4C38-A033-EC442F846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484" y="4340626"/>
            <a:ext cx="2442937" cy="2144806"/>
          </a:xfrm>
          <a:prstGeom prst="rect">
            <a:avLst/>
          </a:prstGeom>
        </p:spPr>
      </p:pic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46E978FE-CC7B-4803-92AB-0C4055CE27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972185" y="2199640"/>
            <a:ext cx="1684391" cy="616712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A10BECCA-45A9-4E8E-BACF-CF7870F209B2}"/>
              </a:ext>
            </a:extLst>
          </p:cNvPr>
          <p:cNvCxnSpPr>
            <a:cxnSpLocks/>
            <a:endCxn id="1026" idx="0"/>
          </p:cNvCxnSpPr>
          <p:nvPr/>
        </p:nvCxnSpPr>
        <p:spPr>
          <a:xfrm rot="16200000" flipH="1">
            <a:off x="5086324" y="3029269"/>
            <a:ext cx="2194488" cy="1474938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1AFF3B83-195D-418F-9BAC-065D41A0228E}"/>
              </a:ext>
            </a:extLst>
          </p:cNvPr>
          <p:cNvCxnSpPr>
            <a:cxnSpLocks/>
            <a:stCxn id="5" idx="1"/>
            <a:endCxn id="15" idx="0"/>
          </p:cNvCxnSpPr>
          <p:nvPr/>
        </p:nvCxnSpPr>
        <p:spPr>
          <a:xfrm rot="5400000">
            <a:off x="3800513" y="3304075"/>
            <a:ext cx="1481992" cy="591111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8A1EBA3F-9EF3-4878-BECA-496D61F06D33}"/>
              </a:ext>
            </a:extLst>
          </p:cNvPr>
          <p:cNvCxnSpPr>
            <a:cxnSpLocks/>
            <a:stCxn id="9" idx="1"/>
            <a:endCxn id="2050" idx="3"/>
          </p:cNvCxnSpPr>
          <p:nvPr/>
        </p:nvCxnSpPr>
        <p:spPr>
          <a:xfrm rot="10800000" flipV="1">
            <a:off x="2115312" y="2201439"/>
            <a:ext cx="1584736" cy="300872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Соединитель: изогнутый 35">
            <a:extLst>
              <a:ext uri="{FF2B5EF4-FFF2-40B4-BE49-F238E27FC236}">
                <a16:creationId xmlns:a16="http://schemas.microsoft.com/office/drawing/2014/main" id="{97C7CE58-CC45-4EDC-865F-33359BB79175}"/>
              </a:ext>
            </a:extLst>
          </p:cNvPr>
          <p:cNvCxnSpPr>
            <a:cxnSpLocks/>
            <a:endCxn id="2058" idx="3"/>
          </p:cNvCxnSpPr>
          <p:nvPr/>
        </p:nvCxnSpPr>
        <p:spPr>
          <a:xfrm rot="5400000">
            <a:off x="2246961" y="2744123"/>
            <a:ext cx="1851403" cy="1035100"/>
          </a:xfrm>
          <a:prstGeom prst="curved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baza.net/img/Search2.jpg">
            <a:extLst>
              <a:ext uri="{FF2B5EF4-FFF2-40B4-BE49-F238E27FC236}">
                <a16:creationId xmlns:a16="http://schemas.microsoft.com/office/drawing/2014/main" id="{63F8BD0F-1E84-493D-9D8C-32A51708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47" y="4863982"/>
            <a:ext cx="2337980" cy="105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Соединитель: изогнутый 22">
            <a:extLst>
              <a:ext uri="{FF2B5EF4-FFF2-40B4-BE49-F238E27FC236}">
                <a16:creationId xmlns:a16="http://schemas.microsoft.com/office/drawing/2014/main" id="{D8975F86-97A2-4C31-A3DB-349E119F721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887291" y="2535522"/>
            <a:ext cx="1813795" cy="1658585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2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B2C990-5C9C-411E-BC59-F1163B54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занимается </a:t>
            </a:r>
            <a:r>
              <a:rPr lang="en-US" dirty="0"/>
              <a:t>SQL </a:t>
            </a:r>
            <a:r>
              <a:rPr lang="ru-RU" dirty="0"/>
              <a:t>разработчик?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121E33-E558-4CA4-95B5-C43307629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Проектирует и разрабатывает структуры и витрины данных.</a:t>
            </a:r>
          </a:p>
          <a:p>
            <a:r>
              <a:rPr lang="ru-RU" dirty="0"/>
              <a:t>Проектирует БД, модели данных, индексы, хранимые процедуры и функции и оптимизирует запросы, </a:t>
            </a:r>
          </a:p>
          <a:p>
            <a:r>
              <a:rPr lang="ru-RU" dirty="0"/>
              <a:t>Настраивает потоки загрузки данных с источников (</a:t>
            </a:r>
            <a:r>
              <a:rPr lang="en-US" dirty="0"/>
              <a:t>ETL</a:t>
            </a:r>
            <a:r>
              <a:rPr lang="ru-RU" dirty="0"/>
              <a:t> / </a:t>
            </a:r>
            <a:r>
              <a:rPr lang="en-US" dirty="0" err="1"/>
              <a:t>pipline</a:t>
            </a:r>
            <a:r>
              <a:rPr lang="ru-RU" dirty="0"/>
              <a:t>).</a:t>
            </a:r>
            <a:endParaRPr lang="en-US" dirty="0"/>
          </a:p>
          <a:p>
            <a:r>
              <a:rPr lang="ru-RU" dirty="0"/>
              <a:t>Визуализирует показатели (отчеты, графики, </a:t>
            </a:r>
            <a:r>
              <a:rPr lang="ru-RU" dirty="0" err="1"/>
              <a:t>дашборды</a:t>
            </a:r>
            <a:r>
              <a:rPr lang="ru-RU" dirty="0"/>
              <a:t>)</a:t>
            </a:r>
          </a:p>
          <a:p>
            <a:r>
              <a:rPr lang="ru-RU" dirty="0"/>
              <a:t>Разрабатывает бизнес логику для различных бизнес процессов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894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41ADF-56AB-4DBF-BF52-43454BDA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Востребованность на рынке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6E4993D-CBF9-461F-88A2-3FBB4C64C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Более 15 000 вакансий на </a:t>
            </a:r>
            <a:r>
              <a:rPr lang="en-US" dirty="0"/>
              <a:t>hh.ru</a:t>
            </a:r>
            <a:r>
              <a:rPr lang="ru-RU" dirty="0"/>
              <a:t> в которых одно из требований - знание </a:t>
            </a:r>
            <a:r>
              <a:rPr lang="en-US" dirty="0"/>
              <a:t>SQL</a:t>
            </a:r>
          </a:p>
          <a:p>
            <a:r>
              <a:rPr lang="en-US" dirty="0"/>
              <a:t>SQL</a:t>
            </a:r>
            <a:r>
              <a:rPr lang="ru-RU" dirty="0"/>
              <a:t> требуется, как один из скиллов для других направлений</a:t>
            </a:r>
            <a:r>
              <a:rPr lang="en-US" dirty="0"/>
              <a:t> IT</a:t>
            </a:r>
            <a:r>
              <a:rPr lang="ru-RU" dirty="0"/>
              <a:t> </a:t>
            </a:r>
            <a:r>
              <a:rPr lang="en-US" dirty="0"/>
              <a:t>(Backend</a:t>
            </a:r>
            <a:r>
              <a:rPr lang="ru-RU" dirty="0"/>
              <a:t>,</a:t>
            </a:r>
            <a:r>
              <a:rPr lang="en-US" dirty="0"/>
              <a:t> Full Stack</a:t>
            </a:r>
            <a:r>
              <a:rPr lang="ru-RU" dirty="0"/>
              <a:t>, </a:t>
            </a:r>
            <a:r>
              <a:rPr lang="en-US" dirty="0"/>
              <a:t>IOS, Android .</a:t>
            </a:r>
            <a:r>
              <a:rPr lang="ru-RU" dirty="0"/>
              <a:t>..</a:t>
            </a:r>
            <a:r>
              <a:rPr lang="en-US" dirty="0"/>
              <a:t>)</a:t>
            </a:r>
          </a:p>
          <a:p>
            <a:r>
              <a:rPr lang="ru-RU" dirty="0"/>
              <a:t>Востребованность не только в России, но и на международном рынке</a:t>
            </a:r>
          </a:p>
          <a:p>
            <a:r>
              <a:rPr lang="ru-RU" dirty="0"/>
              <a:t>Перспективные возможности для фриланса</a:t>
            </a:r>
          </a:p>
          <a:p>
            <a:r>
              <a:rPr lang="ru-RU" dirty="0"/>
              <a:t>В любой большой компании есть подразделение работающее с БД и </a:t>
            </a:r>
            <a:r>
              <a:rPr lang="en-US" dirty="0"/>
              <a:t>SQL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061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41ADF-56AB-4DBF-BF52-43454BDA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Средние  зарплаты на рынке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3F2D93-8B2C-4CAA-9F4D-E3DB31BE1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366" y="1820958"/>
            <a:ext cx="4571322" cy="1497011"/>
          </a:xfrm>
        </p:spPr>
        <p:txBody>
          <a:bodyPr/>
          <a:lstStyle/>
          <a:p>
            <a:r>
              <a:rPr lang="en-US" dirty="0"/>
              <a:t>Junior</a:t>
            </a:r>
            <a:r>
              <a:rPr lang="ru-RU" dirty="0"/>
              <a:t> от 50 000 до 120 000 руб.</a:t>
            </a:r>
            <a:endParaRPr lang="en-US" dirty="0"/>
          </a:p>
          <a:p>
            <a:r>
              <a:rPr lang="en-US" dirty="0"/>
              <a:t>Middle</a:t>
            </a:r>
            <a:r>
              <a:rPr lang="ru-RU" dirty="0"/>
              <a:t> от 1</a:t>
            </a:r>
            <a:r>
              <a:rPr lang="en-US" dirty="0"/>
              <a:t>0</a:t>
            </a:r>
            <a:r>
              <a:rPr lang="ru-RU" dirty="0"/>
              <a:t>0 000 до </a:t>
            </a:r>
            <a:r>
              <a:rPr lang="en-US" dirty="0"/>
              <a:t>20</a:t>
            </a:r>
            <a:r>
              <a:rPr lang="ru-RU" dirty="0"/>
              <a:t>0 000 руб.</a:t>
            </a:r>
            <a:endParaRPr lang="en-US" dirty="0"/>
          </a:p>
          <a:p>
            <a:r>
              <a:rPr lang="en-US" dirty="0"/>
              <a:t>Senior</a:t>
            </a:r>
            <a:r>
              <a:rPr lang="ru-RU" dirty="0"/>
              <a:t> от </a:t>
            </a:r>
            <a:r>
              <a:rPr lang="en-US" dirty="0"/>
              <a:t>15</a:t>
            </a:r>
            <a:r>
              <a:rPr lang="ru-RU" dirty="0"/>
              <a:t>0 000 до </a:t>
            </a:r>
            <a:r>
              <a:rPr lang="en-US" dirty="0"/>
              <a:t>30</a:t>
            </a:r>
            <a:r>
              <a:rPr lang="ru-RU" dirty="0"/>
              <a:t>0 000 руб.</a:t>
            </a:r>
            <a:endParaRPr lang="en-US" dirty="0"/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B0D8195-CBAF-442E-ACE5-8724C7744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688" y="1820958"/>
            <a:ext cx="6261510" cy="355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14190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745</TotalTime>
  <Words>813</Words>
  <Application>Microsoft Office PowerPoint</Application>
  <PresentationFormat>Широкоэкранный</PresentationFormat>
  <Paragraphs>144</Paragraphs>
  <Slides>17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Source Sans Pro</vt:lpstr>
      <vt:lpstr>Trebuchet MS</vt:lpstr>
      <vt:lpstr>Wingdings 3</vt:lpstr>
      <vt:lpstr>Аспект</vt:lpstr>
      <vt:lpstr>Базы данных. Введение в язык запросов SQL.</vt:lpstr>
      <vt:lpstr>Что такое база данных и язык SQL ?</vt:lpstr>
      <vt:lpstr>Какие СУБД  бывают ? Продукты.</vt:lpstr>
      <vt:lpstr>СУБД SQLite</vt:lpstr>
      <vt:lpstr>Любая информация сохраняется в базах данных</vt:lpstr>
      <vt:lpstr>Сферы применения  Баз Данных</vt:lpstr>
      <vt:lpstr>Чем занимается SQL разработчик?</vt:lpstr>
      <vt:lpstr>Востребованность на рынке</vt:lpstr>
      <vt:lpstr>Средние  зарплаты на рынке</vt:lpstr>
      <vt:lpstr>Должности и направления для развития</vt:lpstr>
      <vt:lpstr>3 формы нормализации в БД </vt:lpstr>
      <vt:lpstr>1 Нормальная форма Каждый атрибут таблицы должен содержать только одно значение</vt:lpstr>
      <vt:lpstr>2 Нормальная форма Таблица должна иметь правильный ключ, по которому можно идентифицировать каждую строку.</vt:lpstr>
      <vt:lpstr>3 Нормальная форма Таблица должна содержать правильные не ключевые столбцы</vt:lpstr>
      <vt:lpstr>Начало работы с SQL. Вводная про учебную БД Chinook и SQLite</vt:lpstr>
      <vt:lpstr>Схема структуры данных</vt:lpstr>
      <vt:lpstr>Переходим к задачам на 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данных. Введение в язык запросов SQL.</dc:title>
  <dc:creator>Мкртич Пудеян</dc:creator>
  <cp:lastModifiedBy>Мкртич Пудеян</cp:lastModifiedBy>
  <cp:revision>46</cp:revision>
  <dcterms:created xsi:type="dcterms:W3CDTF">2021-03-21T16:12:10Z</dcterms:created>
  <dcterms:modified xsi:type="dcterms:W3CDTF">2021-04-04T13:08:08Z</dcterms:modified>
</cp:coreProperties>
</file>